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4" r:id="rId3"/>
    <p:sldId id="268" r:id="rId4"/>
    <p:sldId id="259" r:id="rId5"/>
    <p:sldId id="267" r:id="rId6"/>
    <p:sldId id="261" r:id="rId7"/>
    <p:sldId id="269" r:id="rId8"/>
    <p:sldId id="262" r:id="rId9"/>
    <p:sldId id="270" r:id="rId10"/>
    <p:sldId id="263" r:id="rId11"/>
    <p:sldId id="266" r:id="rId12"/>
    <p:sldId id="271" r:id="rId13"/>
    <p:sldId id="265" r:id="rId14"/>
    <p:sldId id="273" r:id="rId15"/>
    <p:sldId id="275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FDB"/>
    <a:srgbClr val="1CD21C"/>
    <a:srgbClr val="6419C9"/>
    <a:srgbClr val="17A917"/>
    <a:srgbClr val="107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F274-D816-4687-BA1C-0D7A4BFF64DA}" type="datetimeFigureOut">
              <a:rPr lang="es-ES" smtClean="0"/>
              <a:t>29/05/2013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9992-7474-4971-B50E-2CB5DC6E5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09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9992-7474-4971-B50E-2CB5DC6E579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09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727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247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47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49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98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40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63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121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956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35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4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DF88-7017-4A62-9598-350B1748974C}" type="datetimeFigureOut">
              <a:rPr lang="es-CO" smtClean="0"/>
              <a:t>29/05/2013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FCDC-3197-4E03-96C5-E771960E3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05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RCULAR%20DECORACI&#211;N.docx" TargetMode="External"/><Relationship Id="rId7" Type="http://schemas.openxmlformats.org/officeDocument/2006/relationships/hyperlink" Target="EVALUACI&#211;N%20AULAS%20DOCENTES%20CONTRANAL..doc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Carta%20resultado%20concurso%20aula%20mejor%20decorada..docx" TargetMode="External"/><Relationship Id="rId5" Type="http://schemas.openxmlformats.org/officeDocument/2006/relationships/hyperlink" Target="Resultado%20%20concurso%20AULA%20MEJOR%20DECORADA..docx" TargetMode="External"/><Relationship Id="rId4" Type="http://schemas.openxmlformats.org/officeDocument/2006/relationships/hyperlink" Target="LISTA%20DE%20CHEQUEO%20concurso%20AULA%20MEJOR%20DECORADA..doc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MIT&#201;S%20CEPAD..doc" TargetMode="External"/><Relationship Id="rId2" Type="http://schemas.openxmlformats.org/officeDocument/2006/relationships/hyperlink" Target="mailto:ie.casd@medellin.gov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7.%20Plan%20de%20Seguridad%20%20CEPAD.d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scortas.org/frases-cortas-de-alexandr-i.-herze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e.casd@medellin.gov.c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mailto:ie.casd@medellin.gov.c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LAN%20DE%20TRABAJO%20PROYECTO%20%20%205%20s%20%202013%20REDUCIDO.xls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img739%20para%20la%20actividad%201%20del%20plan%20del%20proyecto.do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rcular%201%20%20Nombramiento%20comit&#233;%20ambiental.doc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COMITES%20DE%20MEDIO%20AMBIENTE.docx" TargetMode="External"/><Relationship Id="rId4" Type="http://schemas.openxmlformats.org/officeDocument/2006/relationships/hyperlink" Target="FUNCIONES%20DE%20LOS%20COMIT&#201;S%20DE%20MEDIO%20AMBIENTE%202013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48" y="4614020"/>
            <a:ext cx="2189580" cy="224398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17A91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800200"/>
          </a:xfrm>
        </p:spPr>
        <p:txBody>
          <a:bodyPr>
            <a:normAutofit fontScale="90000"/>
          </a:bodyPr>
          <a:lstStyle/>
          <a:p>
            <a:r>
              <a:rPr lang="es-ES_tradnl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40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40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4000" b="1" dirty="0">
                <a:latin typeface="Arial" pitchFamily="34" charset="0"/>
                <a:cs typeface="Arial" pitchFamily="34" charset="0"/>
              </a:rPr>
            </a:br>
            <a:r>
              <a:rPr lang="es-ES_tradnl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s-ES_tradnl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</a:br>
            <a:r>
              <a:rPr lang="es-ES_tradnl" sz="4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4400" b="1" dirty="0" smtClean="0">
                <a:latin typeface="Arial" pitchFamily="34" charset="0"/>
                <a:cs typeface="Arial" pitchFamily="34" charset="0"/>
              </a:rPr>
            </a:br>
            <a:r>
              <a:rPr lang="es-CO" sz="4400" dirty="0">
                <a:latin typeface="Arial" pitchFamily="34" charset="0"/>
                <a:cs typeface="Arial" pitchFamily="34" charset="0"/>
              </a:rPr>
              <a:t/>
            </a:r>
            <a:br>
              <a:rPr lang="es-CO" sz="4400" dirty="0">
                <a:latin typeface="Arial" pitchFamily="34" charset="0"/>
                <a:cs typeface="Arial" pitchFamily="34" charset="0"/>
              </a:rPr>
            </a:br>
            <a:r>
              <a:rPr lang="es-CO" sz="4400" dirty="0">
                <a:latin typeface="Arial Narrow" pitchFamily="34" charset="0"/>
              </a:rPr>
              <a:t/>
            </a:r>
            <a:br>
              <a:rPr lang="es-CO" sz="4400" dirty="0">
                <a:latin typeface="Arial Narrow" pitchFamily="34" charset="0"/>
              </a:rPr>
            </a:br>
            <a:endParaRPr lang="es-CO" sz="4400" dirty="0">
              <a:latin typeface="Arial Narrow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11960" y="6192796"/>
            <a:ext cx="4248472" cy="648072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Comité de medio ambiente</a:t>
            </a:r>
            <a:endParaRPr lang="es-CO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4802" y="311214"/>
            <a:ext cx="8794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INFORME DE ACTIVIDADES </a:t>
            </a:r>
            <a:r>
              <a:rPr lang="es-ES_tradnl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REALIZADAS</a:t>
            </a:r>
          </a:p>
          <a:p>
            <a:pPr algn="ctr"/>
            <a:r>
              <a:rPr lang="es-ES_tradnl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2013</a:t>
            </a:r>
            <a:endParaRPr lang="es-CO" sz="3600" dirty="0"/>
          </a:p>
        </p:txBody>
      </p:sp>
      <p:sp>
        <p:nvSpPr>
          <p:cNvPr id="5" name="4 Rectángulo"/>
          <p:cNvSpPr/>
          <p:nvPr/>
        </p:nvSpPr>
        <p:spPr>
          <a:xfrm>
            <a:off x="1681121" y="2780928"/>
            <a:ext cx="5778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doni MT Black" pitchFamily="18" charset="0"/>
                <a:cs typeface="Arial" pitchFamily="34" charset="0"/>
              </a:rPr>
              <a:t>PROYECTO </a:t>
            </a:r>
            <a:r>
              <a:rPr lang="es-ES_tradn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doni MT Black" pitchFamily="18" charset="0"/>
                <a:cs typeface="Arial" pitchFamily="34" charset="0"/>
              </a:rPr>
              <a:t>DE</a:t>
            </a:r>
          </a:p>
          <a:p>
            <a:pPr algn="ctr"/>
            <a:r>
              <a:rPr lang="es-ES_tradn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doni MT Black" pitchFamily="18" charset="0"/>
                <a:cs typeface="Arial" pitchFamily="34" charset="0"/>
              </a:rPr>
              <a:t> </a:t>
            </a:r>
            <a:r>
              <a:rPr lang="es-ES_tradn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doni MT Black" pitchFamily="18" charset="0"/>
                <a:cs typeface="Arial" pitchFamily="34" charset="0"/>
              </a:rPr>
              <a:t>LAS 5 “S”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CD21C"/>
            </a:gs>
            <a:gs pos="20000">
              <a:srgbClr val="000040"/>
            </a:gs>
            <a:gs pos="50000">
              <a:srgbClr val="00B0F0"/>
            </a:gs>
            <a:gs pos="75000">
              <a:srgbClr val="8F0040"/>
            </a:gs>
            <a:gs pos="89999">
              <a:schemeClr val="tx1"/>
            </a:gs>
            <a:gs pos="100000">
              <a:srgbClr val="FFB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1369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616624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>
            <a:normAutofit fontScale="92500" lnSpcReduction="10000"/>
          </a:bodyPr>
          <a:lstStyle/>
          <a:p>
            <a:r>
              <a:rPr lang="es-CO" sz="3600" dirty="0" smtClean="0"/>
              <a:t>Circular para orientar la decoración. </a:t>
            </a:r>
          </a:p>
          <a:p>
            <a:pPr marL="0" indent="0" algn="ctr">
              <a:buNone/>
            </a:pPr>
            <a:r>
              <a:rPr lang="es-CO" sz="1800" dirty="0" smtClean="0">
                <a:hlinkClick r:id="rId3" action="ppaction://hlinkfile"/>
              </a:rPr>
              <a:t>(VER)</a:t>
            </a:r>
            <a:endParaRPr lang="es-CO" sz="1800" dirty="0" smtClean="0"/>
          </a:p>
          <a:p>
            <a:r>
              <a:rPr lang="es-CO" sz="3600" dirty="0" smtClean="0"/>
              <a:t>Lista de chequeo para el concurso. </a:t>
            </a:r>
            <a:endParaRPr lang="es-CO" sz="1800" dirty="0" smtClean="0"/>
          </a:p>
          <a:p>
            <a:pPr marL="0" indent="0" algn="ctr">
              <a:buNone/>
            </a:pPr>
            <a:r>
              <a:rPr lang="es-CO" sz="1800" dirty="0" smtClean="0">
                <a:hlinkClick r:id="rId4" action="ppaction://hlinkfile"/>
              </a:rPr>
              <a:t>(VER)</a:t>
            </a:r>
            <a:endParaRPr lang="es-CO" sz="1800" dirty="0" smtClean="0"/>
          </a:p>
          <a:p>
            <a:r>
              <a:rPr lang="es-CO" sz="3600" dirty="0" smtClean="0"/>
              <a:t>Puntajes y resultados del concurso.</a:t>
            </a:r>
          </a:p>
          <a:p>
            <a:pPr marL="0" indent="0" algn="ctr">
              <a:buNone/>
            </a:pPr>
            <a:r>
              <a:rPr lang="es-CO" sz="1800" dirty="0" smtClean="0">
                <a:hlinkClick r:id="rId5" action="ppaction://hlinkfile"/>
              </a:rPr>
              <a:t>(VER)</a:t>
            </a:r>
            <a:r>
              <a:rPr lang="es-CO" sz="3600" dirty="0" smtClean="0">
                <a:hlinkClick r:id="rId5" action="ppaction://hlinkfile"/>
              </a:rPr>
              <a:t> </a:t>
            </a:r>
            <a:endParaRPr lang="es-CO" sz="1800" dirty="0" smtClean="0"/>
          </a:p>
          <a:p>
            <a:r>
              <a:rPr lang="es-CO" sz="3600" dirty="0" smtClean="0"/>
              <a:t>Carta a rectoría sobre ganadores. </a:t>
            </a:r>
          </a:p>
          <a:p>
            <a:pPr marL="0" indent="0" algn="ctr">
              <a:buNone/>
            </a:pPr>
            <a:r>
              <a:rPr lang="es-CO" sz="1800" dirty="0" smtClean="0">
                <a:hlinkClick r:id="rId6" action="ppaction://hlinkfile"/>
              </a:rPr>
              <a:t>(VER)</a:t>
            </a:r>
            <a:endParaRPr lang="es-CO" sz="1900" dirty="0" smtClean="0"/>
          </a:p>
          <a:p>
            <a:r>
              <a:rPr lang="es-CO" sz="3600" dirty="0" smtClean="0"/>
              <a:t>Fotos de la actividad.</a:t>
            </a:r>
          </a:p>
          <a:p>
            <a:r>
              <a:rPr lang="es-CO" sz="3600" dirty="0" smtClean="0"/>
              <a:t>Evaluación concurso docentes contranal.</a:t>
            </a:r>
          </a:p>
          <a:p>
            <a:pPr marL="0" indent="0" algn="ctr">
              <a:buNone/>
            </a:pPr>
            <a:r>
              <a:rPr lang="es-CO" sz="1800" dirty="0" smtClean="0">
                <a:hlinkClick r:id="rId7" action="ppaction://hlinkfile"/>
              </a:rPr>
              <a:t>(VER)</a:t>
            </a:r>
            <a:endParaRPr lang="es-CO" sz="1900" dirty="0" smtClean="0"/>
          </a:p>
          <a:p>
            <a:pPr marL="0" indent="0">
              <a:buNone/>
            </a:pPr>
            <a:r>
              <a:rPr lang="es-CO" sz="3600" dirty="0" smtClean="0"/>
              <a:t> </a:t>
            </a:r>
          </a:p>
          <a:p>
            <a:pPr marL="0" indent="0">
              <a:buNone/>
            </a:pP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1019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smtClean="0"/>
              <a:t> 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RESPONSABLE</a:t>
            </a:r>
          </a:p>
          <a:p>
            <a:pPr marL="0" indent="0" algn="ctr">
              <a:buNone/>
            </a:pPr>
            <a:r>
              <a:rPr lang="es-CO" dirty="0" smtClean="0"/>
              <a:t>PROFESOR: CARLOS ANÍBAL SALAZAR.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675618" y="548680"/>
            <a:ext cx="7567328" cy="3416320"/>
          </a:xfrm>
          <a:prstGeom prst="rect">
            <a:avLst/>
          </a:prstGeom>
          <a:gradFill>
            <a:gsLst>
              <a:gs pos="0">
                <a:srgbClr val="1CD21C"/>
              </a:gs>
              <a:gs pos="20000">
                <a:srgbClr val="000040"/>
              </a:gs>
              <a:gs pos="50000">
                <a:srgbClr val="00B0F0"/>
              </a:gs>
              <a:gs pos="75000">
                <a:srgbClr val="8F0040"/>
              </a:gs>
              <a:gs pos="89999">
                <a:schemeClr val="tx1"/>
              </a:gs>
              <a:gs pos="100000">
                <a:srgbClr val="FFBF00"/>
              </a:gs>
            </a:gsLst>
            <a:lin ang="16200000" scaled="0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ACTIVIDADES SEMILLERO </a:t>
            </a:r>
          </a:p>
          <a:p>
            <a:pPr algn="ctr"/>
            <a:r>
              <a:rPr lang="es-CO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NIÑOS.</a:t>
            </a:r>
            <a:br>
              <a:rPr lang="es-CO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s-CO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NATURALEZA </a:t>
            </a:r>
          </a:p>
          <a:p>
            <a:pPr algn="ctr"/>
            <a:r>
              <a:rPr lang="es-CO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 EL MEDIO AMBIENTE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3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gradFill>
            <a:gsLst>
              <a:gs pos="0">
                <a:srgbClr val="00B0F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31BFDB"/>
              </a:gs>
              <a:gs pos="100000">
                <a:srgbClr val="6419C9"/>
              </a:gs>
            </a:gsLst>
            <a:lin ang="5400000" scaled="0"/>
          </a:gradFill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67544" y="1196752"/>
            <a:ext cx="8136904" cy="3416320"/>
          </a:xfrm>
          <a:prstGeom prst="rect">
            <a:avLst/>
          </a:prstGeom>
          <a:gradFill>
            <a:gsLst>
              <a:gs pos="0">
                <a:srgbClr val="6419C9"/>
              </a:gs>
              <a:gs pos="8000">
                <a:srgbClr val="FF0000"/>
              </a:gs>
              <a:gs pos="13000">
                <a:schemeClr val="tx1"/>
              </a:gs>
              <a:gs pos="21001">
                <a:srgbClr val="17A917"/>
              </a:gs>
              <a:gs pos="52000">
                <a:srgbClr val="31BFDB"/>
              </a:gs>
              <a:gs pos="56000">
                <a:schemeClr val="tx1"/>
              </a:gs>
              <a:gs pos="58000">
                <a:srgbClr val="FFFF00"/>
              </a:gs>
              <a:gs pos="71001">
                <a:srgbClr val="1CD21C"/>
              </a:gs>
              <a:gs pos="94000">
                <a:srgbClr val="FFFF00"/>
              </a:gs>
              <a:gs pos="100000">
                <a:srgbClr val="55261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CEPAD</a:t>
            </a:r>
          </a:p>
          <a:p>
            <a:pPr marL="0" indent="0" algn="ctr">
              <a:buNone/>
            </a:pPr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 ADMINISTRATIVO </a:t>
            </a:r>
          </a:p>
          <a:p>
            <a:pPr marL="0" indent="0" algn="ctr">
              <a:buNone/>
            </a:pPr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RIESGOS EN DESASTRES.</a:t>
            </a:r>
          </a:p>
          <a:p>
            <a:pPr marL="0" indent="0" algn="ctr">
              <a:buNone/>
            </a:pPr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ACTIVIDADES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1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31BFDB"/>
            </a:gs>
            <a:gs pos="100000">
              <a:srgbClr val="6419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400" dirty="0"/>
              <a:t>INSTITUCIÓN EDUCATIVA CASD</a:t>
            </a:r>
            <a:r>
              <a:rPr lang="es-CO" sz="1400" dirty="0"/>
              <a:t/>
            </a:r>
            <a:br>
              <a:rPr lang="es-CO" sz="1400" dirty="0"/>
            </a:br>
            <a:r>
              <a:rPr lang="es-CO" sz="1400" dirty="0"/>
              <a:t>José María Espinosa Prieto</a:t>
            </a:r>
            <a:br>
              <a:rPr lang="es-CO" sz="1400" dirty="0"/>
            </a:br>
            <a:r>
              <a:rPr lang="es-CO" sz="1400" b="1" dirty="0"/>
              <a:t>Calle 99 Nº 72 – 192  PBX: 472 13 13   FAX 237 97 </a:t>
            </a:r>
            <a:r>
              <a:rPr lang="es-CO" sz="1400" b="1" dirty="0" smtClean="0"/>
              <a:t>80           </a:t>
            </a:r>
            <a:r>
              <a:rPr lang="es-CO" sz="1400" dirty="0"/>
              <a:t/>
            </a:r>
            <a:br>
              <a:rPr lang="es-CO" sz="1400" dirty="0"/>
            </a:br>
            <a:r>
              <a:rPr lang="pt-BR" sz="1400" b="1" dirty="0"/>
              <a:t>E-Mail: </a:t>
            </a:r>
            <a:r>
              <a:rPr lang="pt-BR" sz="1400" b="1" u="sng" dirty="0">
                <a:hlinkClick r:id="rId2"/>
              </a:rPr>
              <a:t>ie.casd@medellin.gov.co</a:t>
            </a:r>
            <a:r>
              <a:rPr lang="es-CO" sz="1400" dirty="0"/>
              <a:t/>
            </a:r>
            <a:br>
              <a:rPr lang="es-CO" sz="1400" dirty="0"/>
            </a:br>
            <a:r>
              <a:rPr lang="pt-BR" sz="1400" b="1" dirty="0"/>
              <a:t>www.casdmedellin.edu.co</a:t>
            </a:r>
            <a:r>
              <a:rPr lang="es-CO" sz="1400" dirty="0"/>
              <a:t/>
            </a:r>
            <a:br>
              <a:rPr lang="es-CO" sz="1400" dirty="0"/>
            </a:br>
            <a:endParaRPr lang="es-CO" sz="1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CO" sz="2800" dirty="0" smtClean="0"/>
              <a:t>Información y visita a la institución.</a:t>
            </a:r>
          </a:p>
          <a:p>
            <a:r>
              <a:rPr lang="es-CO" sz="2800" dirty="0" smtClean="0"/>
              <a:t>Creación de comités de primeros auxilios, evacuación e incendios.    </a:t>
            </a:r>
            <a:r>
              <a:rPr lang="es-CO" sz="1800" dirty="0" smtClean="0">
                <a:hlinkClick r:id="rId3" action="ppaction://hlinkfile"/>
              </a:rPr>
              <a:t>(COMITÉS)</a:t>
            </a:r>
            <a:endParaRPr lang="es-CO" sz="1800" dirty="0" smtClean="0"/>
          </a:p>
          <a:p>
            <a:r>
              <a:rPr lang="es-CO" sz="2800" dirty="0" smtClean="0"/>
              <a:t>Capacitación comités.</a:t>
            </a:r>
          </a:p>
          <a:p>
            <a:r>
              <a:rPr lang="es-CO" sz="2800" dirty="0" smtClean="0"/>
              <a:t>Participación en evento parque de las aguas.</a:t>
            </a:r>
          </a:p>
          <a:p>
            <a:r>
              <a:rPr lang="es-CO" sz="2800" dirty="0" smtClean="0"/>
              <a:t>Elaboración plan de seguridad de la institución.</a:t>
            </a:r>
            <a:r>
              <a:rPr lang="es-CO" sz="1800" dirty="0"/>
              <a:t> </a:t>
            </a:r>
            <a:r>
              <a:rPr lang="es-CO" sz="1800" dirty="0" smtClean="0"/>
              <a:t> </a:t>
            </a:r>
            <a:r>
              <a:rPr lang="es-CO" sz="1800" dirty="0" smtClean="0">
                <a:hlinkClick r:id="rId4" action="ppaction://hlinkfile"/>
              </a:rPr>
              <a:t>(VER)</a:t>
            </a:r>
            <a:endParaRPr lang="es-CO" sz="2800" dirty="0" smtClean="0"/>
          </a:p>
          <a:p>
            <a:endParaRPr lang="es-CO" sz="2800" dirty="0" smtClean="0"/>
          </a:p>
          <a:p>
            <a:endParaRPr lang="es-CO" sz="2800" dirty="0"/>
          </a:p>
        </p:txBody>
      </p:sp>
      <p:pic>
        <p:nvPicPr>
          <p:cNvPr id="4" name="3 Imagen" descr="?attid=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4664"/>
            <a:ext cx="628650" cy="6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mi espacio es el cas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01" y="429183"/>
            <a:ext cx="680085" cy="610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184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88843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81371" y="1052736"/>
            <a:ext cx="702435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SÓLO LA NATURALEZA</a:t>
            </a:r>
          </a:p>
          <a:p>
            <a:pPr marL="0" indent="0" algn="ctr">
              <a:buNone/>
            </a:pP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HACE </a:t>
            </a:r>
          </a:p>
          <a:p>
            <a:pPr marL="0" indent="0" algn="ctr">
              <a:buNone/>
            </a:pP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GRANDES OBRAS </a:t>
            </a:r>
          </a:p>
          <a:p>
            <a:pPr marL="0" indent="0" algn="ctr">
              <a:buNone/>
            </a:pP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SIN ESPERAR </a:t>
            </a:r>
          </a:p>
          <a:p>
            <a:pPr marL="0" indent="0" algn="ctr">
              <a:buNone/>
            </a:pP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RECOMPENSA ALGUNA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07704" y="613510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3200" dirty="0">
                <a:hlinkClick r:id="rId3" action="ppaction://hlinkfile" tooltip="Frases Cortas de Alexandr I. Herzen"/>
              </a:rPr>
              <a:t>Alexander I. </a:t>
            </a:r>
            <a:r>
              <a:rPr lang="es-ES" sz="3200" dirty="0" err="1">
                <a:hlinkClick r:id="rId3" action="ppaction://hlinkfile" tooltip="Frases Cortas de Alexandr I. Herzen"/>
              </a:rPr>
              <a:t>Herzen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0799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9563235">
            <a:off x="1063188" y="1609850"/>
            <a:ext cx="64881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</a:t>
            </a:r>
          </a:p>
          <a:p>
            <a:pPr marL="0" indent="0" algn="ctr">
              <a:buNone/>
            </a:pPr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 ATENCIÓN 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879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7A917"/>
            </a:gs>
            <a:gs pos="20000">
              <a:srgbClr val="31BFDB"/>
            </a:gs>
            <a:gs pos="50000">
              <a:srgbClr val="400040"/>
            </a:gs>
            <a:gs pos="75000">
              <a:srgbClr val="17A917"/>
            </a:gs>
            <a:gs pos="89999">
              <a:srgbClr val="FF0000"/>
            </a:gs>
            <a:gs pos="100000">
              <a:srgbClr val="10721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42391" y="1700808"/>
            <a:ext cx="68673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ES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HERRAMIENTA BÁSICA </a:t>
            </a:r>
          </a:p>
          <a:p>
            <a:pPr marL="0" indent="0" algn="ctr">
              <a:buNone/>
            </a:pPr>
            <a:r>
              <a:rPr lang="es-ES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DE MEJORA DE LA </a:t>
            </a:r>
          </a:p>
          <a:p>
            <a:pPr marL="0" indent="0" algn="ctr">
              <a:buNone/>
            </a:pPr>
            <a:r>
              <a:rPr lang="es-ES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5816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s-ES" sz="1400" dirty="0" smtClean="0">
                <a:solidFill>
                  <a:prstClr val="black"/>
                </a:solidFill>
              </a:rPr>
              <a:t/>
            </a:r>
            <a:br>
              <a:rPr lang="es-ES" sz="1400" dirty="0" smtClean="0">
                <a:solidFill>
                  <a:prstClr val="black"/>
                </a:solidFill>
              </a:rPr>
            </a:br>
            <a:r>
              <a:rPr lang="es-ES" sz="1400" dirty="0">
                <a:solidFill>
                  <a:prstClr val="black"/>
                </a:solidFill>
              </a:rPr>
              <a:t/>
            </a:r>
            <a:br>
              <a:rPr lang="es-ES" sz="1400" dirty="0">
                <a:solidFill>
                  <a:prstClr val="black"/>
                </a:solidFill>
              </a:rPr>
            </a:br>
            <a:r>
              <a:rPr lang="es-ES" sz="1400" dirty="0" smtClean="0">
                <a:solidFill>
                  <a:prstClr val="black"/>
                </a:solidFill>
              </a:rPr>
              <a:t/>
            </a:r>
            <a:br>
              <a:rPr lang="es-ES" sz="1400" dirty="0" smtClean="0">
                <a:solidFill>
                  <a:prstClr val="black"/>
                </a:solidFill>
              </a:rPr>
            </a:br>
            <a:r>
              <a:rPr lang="es-ES" sz="1400" dirty="0" smtClean="0">
                <a:solidFill>
                  <a:prstClr val="black"/>
                </a:solidFill>
              </a:rPr>
              <a:t>INSTITUCIÓN </a:t>
            </a:r>
            <a:r>
              <a:rPr lang="es-ES" sz="1400" dirty="0">
                <a:solidFill>
                  <a:prstClr val="black"/>
                </a:solidFill>
              </a:rPr>
              <a:t>EDUCATIVA CASD</a:t>
            </a:r>
            <a:r>
              <a:rPr lang="es-CO" sz="1400" dirty="0">
                <a:solidFill>
                  <a:prstClr val="black"/>
                </a:solidFill>
              </a:rPr>
              <a:t/>
            </a:r>
            <a:br>
              <a:rPr lang="es-CO" sz="1400" dirty="0">
                <a:solidFill>
                  <a:prstClr val="black"/>
                </a:solidFill>
              </a:rPr>
            </a:br>
            <a:r>
              <a:rPr lang="es-CO" sz="1400" dirty="0">
                <a:solidFill>
                  <a:prstClr val="black"/>
                </a:solidFill>
              </a:rPr>
              <a:t>José María Espinosa Prieto</a:t>
            </a:r>
            <a:br>
              <a:rPr lang="es-CO" sz="1400" dirty="0">
                <a:solidFill>
                  <a:prstClr val="black"/>
                </a:solidFill>
              </a:rPr>
            </a:br>
            <a:r>
              <a:rPr lang="es-CO" sz="1400" b="1" dirty="0">
                <a:solidFill>
                  <a:prstClr val="black"/>
                </a:solidFill>
              </a:rPr>
              <a:t>Calle 99 Nº 72 – 192  PBX: 472 13 13   FAX 237 97 80           </a:t>
            </a:r>
            <a:r>
              <a:rPr lang="es-CO" sz="1400" dirty="0">
                <a:solidFill>
                  <a:prstClr val="black"/>
                </a:solidFill>
              </a:rPr>
              <a:t/>
            </a:r>
            <a:br>
              <a:rPr lang="es-CO" sz="1400" dirty="0">
                <a:solidFill>
                  <a:prstClr val="black"/>
                </a:solidFill>
              </a:rPr>
            </a:br>
            <a:r>
              <a:rPr lang="pt-BR" sz="1400" b="1" dirty="0">
                <a:solidFill>
                  <a:prstClr val="black"/>
                </a:solidFill>
              </a:rPr>
              <a:t>E-Mail: </a:t>
            </a:r>
            <a:r>
              <a:rPr lang="pt-BR" sz="1400" b="1" u="sng" dirty="0">
                <a:solidFill>
                  <a:prstClr val="black"/>
                </a:solidFill>
                <a:hlinkClick r:id="rId2"/>
              </a:rPr>
              <a:t>ie.casd@medellin.gov.co</a:t>
            </a:r>
            <a:r>
              <a:rPr lang="es-CO" sz="1400" dirty="0">
                <a:solidFill>
                  <a:prstClr val="black"/>
                </a:solidFill>
              </a:rPr>
              <a:t/>
            </a:r>
            <a:br>
              <a:rPr lang="es-CO" sz="1400" dirty="0">
                <a:solidFill>
                  <a:prstClr val="black"/>
                </a:solidFill>
              </a:rPr>
            </a:br>
            <a:r>
              <a:rPr lang="pt-BR" sz="1400" b="1" dirty="0">
                <a:solidFill>
                  <a:prstClr val="black"/>
                </a:solidFill>
              </a:rPr>
              <a:t>www.casdmedellin.edu.co</a:t>
            </a:r>
            <a:r>
              <a:rPr lang="es-CO" sz="1400" dirty="0">
                <a:solidFill>
                  <a:prstClr val="black"/>
                </a:solidFill>
              </a:rPr>
              <a:t/>
            </a:r>
            <a:br>
              <a:rPr lang="es-CO" sz="1400" dirty="0">
                <a:solidFill>
                  <a:prstClr val="black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1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1772816"/>
            <a:ext cx="84969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s-CO" sz="5400" b="1" dirty="0">
                <a:solidFill>
                  <a:srgbClr val="6419C9"/>
                </a:solidFill>
                <a:latin typeface="Times New Roman" pitchFamily="18" charset="0"/>
                <a:cs typeface="Times New Roman" pitchFamily="18" charset="0"/>
              </a:rPr>
              <a:t>COMITÉ DE MEDIO </a:t>
            </a:r>
            <a:endParaRPr lang="es-CO" sz="5400" b="1" dirty="0" smtClean="0">
              <a:solidFill>
                <a:srgbClr val="6419C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CO" sz="5400" b="1" dirty="0" smtClean="0">
                <a:solidFill>
                  <a:srgbClr val="6419C9"/>
                </a:solidFill>
                <a:latin typeface="Times New Roman" pitchFamily="18" charset="0"/>
                <a:cs typeface="Times New Roman" pitchFamily="18" charset="0"/>
              </a:rPr>
              <a:t>AMBIENTE </a:t>
            </a:r>
          </a:p>
          <a:p>
            <a:pPr lvl="0" algn="ctr"/>
            <a:r>
              <a:rPr lang="es-CO" sz="5400" b="1" dirty="0" smtClean="0">
                <a:solidFill>
                  <a:srgbClr val="6419C9"/>
                </a:solidFill>
                <a:latin typeface="Times New Roman" pitchFamily="18" charset="0"/>
                <a:cs typeface="Times New Roman" pitchFamily="18" charset="0"/>
              </a:rPr>
              <a:t>INSTITUCIONAL</a:t>
            </a:r>
            <a:endParaRPr lang="es-CO" sz="5400" b="1" dirty="0">
              <a:solidFill>
                <a:srgbClr val="6419C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CO" sz="5400" b="1" dirty="0">
                <a:solidFill>
                  <a:srgbClr val="6419C9"/>
                </a:solidFill>
                <a:latin typeface="Times New Roman" pitchFamily="18" charset="0"/>
                <a:cs typeface="Times New Roman" pitchFamily="18" charset="0"/>
              </a:rPr>
              <a:t>INTEGRANTES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3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00">
              <a:srgbClr val="17A917"/>
            </a:gs>
            <a:gs pos="0">
              <a:srgbClr val="FFF200"/>
            </a:gs>
            <a:gs pos="45000">
              <a:srgbClr val="FFFF00"/>
            </a:gs>
            <a:gs pos="70000">
              <a:srgbClr val="FF0300"/>
            </a:gs>
            <a:gs pos="100000">
              <a:srgbClr val="10721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400" dirty="0"/>
              <a:t>INSTITUCIÓN EDUCATIVA CASD</a:t>
            </a:r>
            <a:r>
              <a:rPr lang="es-CO" sz="1400" dirty="0"/>
              <a:t/>
            </a:r>
            <a:br>
              <a:rPr lang="es-CO" sz="1400" dirty="0"/>
            </a:br>
            <a:r>
              <a:rPr lang="es-CO" sz="1400" dirty="0"/>
              <a:t>José María Espinosa Prieto</a:t>
            </a:r>
            <a:br>
              <a:rPr lang="es-CO" sz="1400" dirty="0"/>
            </a:br>
            <a:r>
              <a:rPr lang="es-CO" sz="1400" b="1" dirty="0"/>
              <a:t>Calle 99 Nº 72 – 192  PBX: 472 13 13   FAX 237 97 </a:t>
            </a:r>
            <a:r>
              <a:rPr lang="es-CO" sz="1400" b="1" dirty="0" smtClean="0"/>
              <a:t>80           </a:t>
            </a:r>
            <a:r>
              <a:rPr lang="es-CO" sz="1400" dirty="0"/>
              <a:t/>
            </a:r>
            <a:br>
              <a:rPr lang="es-CO" sz="1400" dirty="0"/>
            </a:br>
            <a:r>
              <a:rPr lang="pt-BR" sz="1400" b="1" dirty="0"/>
              <a:t>E-Mail: </a:t>
            </a:r>
            <a:r>
              <a:rPr lang="pt-BR" sz="1400" b="1" u="sng" dirty="0">
                <a:hlinkClick r:id="rId2"/>
              </a:rPr>
              <a:t>ie.casd@medellin.gov.co</a:t>
            </a:r>
            <a:r>
              <a:rPr lang="es-CO" sz="1400" dirty="0"/>
              <a:t/>
            </a:r>
            <a:br>
              <a:rPr lang="es-CO" sz="1400" dirty="0"/>
            </a:br>
            <a:r>
              <a:rPr lang="pt-BR" sz="1400" b="1" dirty="0"/>
              <a:t>www.casdmedellin.edu.co</a:t>
            </a:r>
            <a:r>
              <a:rPr lang="es-CO" sz="1400" dirty="0"/>
              <a:t/>
            </a:r>
            <a:br>
              <a:rPr lang="es-CO" sz="1400" dirty="0"/>
            </a:br>
            <a:endParaRPr lang="es-CO" sz="1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528391"/>
          </a:xfrm>
          <a:gradFill>
            <a:gsLst>
              <a:gs pos="0">
                <a:schemeClr val="accent6">
                  <a:lumMod val="75000"/>
                </a:schemeClr>
              </a:gs>
              <a:gs pos="13000">
                <a:srgbClr val="FF0000"/>
              </a:gs>
              <a:gs pos="28000">
                <a:srgbClr val="6419C9"/>
              </a:gs>
              <a:gs pos="42999">
                <a:srgbClr val="6419C9"/>
              </a:gs>
              <a:gs pos="58000">
                <a:srgbClr val="1CD21C"/>
              </a:gs>
              <a:gs pos="72000">
                <a:srgbClr val="0047FF"/>
              </a:gs>
              <a:gs pos="87000">
                <a:schemeClr val="tx1"/>
              </a:gs>
              <a:gs pos="100000">
                <a:srgbClr val="0047FF"/>
              </a:gs>
            </a:gsLst>
            <a:lin ang="5400000" scaled="0"/>
          </a:gradFill>
        </p:spPr>
        <p:txBody>
          <a:bodyPr numCol="2">
            <a:normAutofit fontScale="25000" lnSpcReduction="20000"/>
          </a:bodyPr>
          <a:lstStyle/>
          <a:p>
            <a:pPr marL="0" indent="0" algn="ctr">
              <a:buNone/>
            </a:pPr>
            <a:endParaRPr lang="es-CO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CO" sz="11200" dirty="0">
                <a:solidFill>
                  <a:srgbClr val="FFFF00"/>
                </a:solidFill>
                <a:latin typeface="Times New Roman"/>
              </a:rPr>
              <a:t> Adriana Osorio   </a:t>
            </a:r>
            <a:endParaRPr lang="es-ES" sz="11200" dirty="0">
              <a:solidFill>
                <a:srgbClr val="FFFF00"/>
              </a:solidFill>
            </a:endParaRPr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rgbClr val="000000"/>
                </a:solidFill>
                <a:latin typeface="Times New Roman"/>
              </a:rPr>
              <a:t>Carlos Alberto </a:t>
            </a:r>
            <a:r>
              <a:rPr lang="es-CO" sz="11200" dirty="0" err="1">
                <a:solidFill>
                  <a:srgbClr val="000000"/>
                </a:solidFill>
                <a:latin typeface="Times New Roman"/>
              </a:rPr>
              <a:t>Urrego</a:t>
            </a:r>
            <a:endParaRPr lang="es-ES" sz="11200" dirty="0"/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rgbClr val="FF0000"/>
                </a:solidFill>
                <a:latin typeface="Times New Roman"/>
              </a:rPr>
              <a:t>Carlos Aníbal Salazar</a:t>
            </a:r>
            <a:endParaRPr lang="es-ES" sz="11200" dirty="0">
              <a:solidFill>
                <a:srgbClr val="FF0000"/>
              </a:solidFill>
            </a:endParaRPr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rgbClr val="000000"/>
                </a:solidFill>
                <a:latin typeface="Times New Roman"/>
              </a:rPr>
              <a:t>Consuelo Villa  </a:t>
            </a:r>
            <a:endParaRPr lang="es-ES" sz="11200" dirty="0"/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chemeClr val="bg1"/>
                </a:solidFill>
                <a:latin typeface="Times New Roman"/>
              </a:rPr>
              <a:t>Efraín </a:t>
            </a:r>
            <a:r>
              <a:rPr lang="es-CO" sz="11200" dirty="0" smtClean="0">
                <a:solidFill>
                  <a:schemeClr val="bg1"/>
                </a:solidFill>
                <a:latin typeface="Times New Roman"/>
              </a:rPr>
              <a:t>Rentería</a:t>
            </a:r>
            <a:endParaRPr lang="es-ES" sz="11200" dirty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rgbClr val="000000"/>
                </a:solidFill>
                <a:latin typeface="Times New Roman"/>
              </a:rPr>
              <a:t>Eulalia Rojas</a:t>
            </a:r>
            <a:endParaRPr lang="es-ES" sz="11200" dirty="0"/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 err="1">
                <a:solidFill>
                  <a:srgbClr val="FF0000"/>
                </a:solidFill>
                <a:latin typeface="Times New Roman"/>
              </a:rPr>
              <a:t>Liseth</a:t>
            </a:r>
            <a:r>
              <a:rPr lang="es-CO" sz="11200" dirty="0">
                <a:solidFill>
                  <a:srgbClr val="FF0000"/>
                </a:solidFill>
                <a:latin typeface="Times New Roman"/>
              </a:rPr>
              <a:t> Ortega</a:t>
            </a:r>
            <a:endParaRPr lang="es-ES" sz="11200" dirty="0">
              <a:solidFill>
                <a:srgbClr val="FF0000"/>
              </a:solidFill>
            </a:endParaRPr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chemeClr val="bg1"/>
                </a:solidFill>
                <a:latin typeface="Times New Roman"/>
              </a:rPr>
              <a:t>Luis Ángel </a:t>
            </a:r>
            <a:r>
              <a:rPr lang="es-CO" sz="11200" dirty="0" smtClean="0">
                <a:solidFill>
                  <a:schemeClr val="bg1"/>
                </a:solidFill>
                <a:latin typeface="Times New Roman"/>
              </a:rPr>
              <a:t>Hincapié</a:t>
            </a:r>
            <a:endParaRPr lang="es-ES" sz="11200" dirty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rgbClr val="000000"/>
                </a:solidFill>
                <a:latin typeface="Times New Roman"/>
              </a:rPr>
              <a:t>María </a:t>
            </a:r>
            <a:r>
              <a:rPr lang="es-CO" sz="11200" dirty="0" err="1">
                <a:solidFill>
                  <a:srgbClr val="000000"/>
                </a:solidFill>
                <a:latin typeface="Times New Roman"/>
              </a:rPr>
              <a:t>Yonny</a:t>
            </a:r>
            <a:r>
              <a:rPr lang="es-CO" sz="11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CO" sz="11200" dirty="0" err="1" smtClean="0">
                <a:solidFill>
                  <a:srgbClr val="000000"/>
                </a:solidFill>
                <a:latin typeface="Times New Roman"/>
              </a:rPr>
              <a:t>Mosquer</a:t>
            </a:r>
            <a:r>
              <a:rPr lang="es-CO" sz="11200" dirty="0">
                <a:solidFill>
                  <a:srgbClr val="000000"/>
                </a:solidFill>
                <a:latin typeface="Times New Roman"/>
              </a:rPr>
              <a:t>	</a:t>
            </a:r>
            <a:endParaRPr lang="es-ES" sz="11200" dirty="0"/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 err="1">
                <a:solidFill>
                  <a:srgbClr val="17A917"/>
                </a:solidFill>
                <a:latin typeface="Times New Roman"/>
              </a:rPr>
              <a:t>Mildrey</a:t>
            </a:r>
            <a:r>
              <a:rPr lang="es-CO" sz="11200" dirty="0">
                <a:solidFill>
                  <a:srgbClr val="17A917"/>
                </a:solidFill>
                <a:latin typeface="Times New Roman"/>
              </a:rPr>
              <a:t> Rueda</a:t>
            </a:r>
            <a:endParaRPr lang="es-ES" sz="11200" dirty="0">
              <a:solidFill>
                <a:srgbClr val="17A917"/>
              </a:solidFill>
            </a:endParaRPr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rgbClr val="000000"/>
                </a:solidFill>
                <a:latin typeface="Times New Roman"/>
              </a:rPr>
              <a:t>Nicolás Díaz</a:t>
            </a:r>
            <a:endParaRPr lang="es-ES" sz="11200" dirty="0"/>
          </a:p>
          <a:p>
            <a:pPr lvl="0">
              <a:buBlip>
                <a:blip r:embed="rId3"/>
              </a:buBlip>
              <a:tabLst>
                <a:tab pos="457200" algn="l"/>
              </a:tabLst>
            </a:pPr>
            <a:r>
              <a:rPr lang="es-CO" sz="11200" dirty="0">
                <a:solidFill>
                  <a:srgbClr val="FFFF00"/>
                </a:solidFill>
                <a:latin typeface="Times New Roman"/>
              </a:rPr>
              <a:t>Teresa Puerta</a:t>
            </a:r>
            <a:endParaRPr lang="es-ES" sz="1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CO" sz="45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es-CO" sz="4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O" sz="4500" dirty="0">
                <a:latin typeface="Times New Roman" pitchFamily="18" charset="0"/>
                <a:cs typeface="Times New Roman" pitchFamily="18" charset="0"/>
              </a:rPr>
            </a:br>
            <a:r>
              <a:rPr lang="es-CO" sz="4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3 Imagen" descr="?attid=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628650" cy="6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mi espacio es el cas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01" y="429183"/>
            <a:ext cx="680085" cy="610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195736" y="54452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Times New Roman" pitchFamily="18" charset="0"/>
                <a:cs typeface="Times New Roman" pitchFamily="18" charset="0"/>
              </a:rPr>
              <a:t>RESPONSABLE:</a:t>
            </a:r>
            <a:r>
              <a:rPr lang="es-CO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CO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O" dirty="0" smtClean="0">
                <a:latin typeface="Times New Roman" pitchFamily="18" charset="0"/>
                <a:cs typeface="Times New Roman" pitchFamily="18" charset="0"/>
              </a:rPr>
              <a:t>LUIS </a:t>
            </a:r>
            <a:r>
              <a:rPr lang="es-CO" dirty="0">
                <a:latin typeface="Times New Roman" pitchFamily="18" charset="0"/>
                <a:cs typeface="Times New Roman" pitchFamily="18" charset="0"/>
              </a:rPr>
              <a:t>ÁNGEL HINCAPIÉ BETANCUR</a:t>
            </a:r>
          </a:p>
        </p:txBody>
      </p:sp>
    </p:spTree>
    <p:extLst>
      <p:ext uri="{BB962C8B-B14F-4D97-AF65-F5344CB8AC3E}">
        <p14:creationId xmlns:p14="http://schemas.microsoft.com/office/powerpoint/2010/main" val="1200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648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sz="1600" dirty="0"/>
          </a:p>
        </p:txBody>
      </p:sp>
      <p:sp>
        <p:nvSpPr>
          <p:cNvPr id="2" name="1 Rectángulo"/>
          <p:cNvSpPr/>
          <p:nvPr/>
        </p:nvSpPr>
        <p:spPr>
          <a:xfrm>
            <a:off x="827584" y="1052736"/>
            <a:ext cx="7920880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CRONOGRAMA </a:t>
            </a:r>
          </a:p>
          <a:p>
            <a:pPr algn="ctr"/>
            <a:r>
              <a:rPr lang="es-E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</a:t>
            </a:r>
          </a:p>
          <a:p>
            <a:pPr algn="ctr"/>
            <a:r>
              <a:rPr lang="es-E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ACTIVIDADES</a:t>
            </a:r>
          </a:p>
          <a:p>
            <a:pPr algn="ctr"/>
            <a:r>
              <a:rPr lang="es-ES" sz="28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hlinkClick r:id="rId3" action="ppaction://hlinkfile"/>
              </a:rPr>
              <a:t>VER</a:t>
            </a:r>
            <a:endParaRPr lang="es-ES" sz="28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0000">
              <a:schemeClr val="tx1"/>
            </a:gs>
            <a:gs pos="50000">
              <a:srgbClr val="6419C9"/>
            </a:gs>
            <a:gs pos="75000">
              <a:srgbClr val="8F0040"/>
            </a:gs>
            <a:gs pos="89999">
              <a:srgbClr val="1CD21C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 smtClean="0">
                <a:solidFill>
                  <a:srgbClr val="6419C9"/>
                </a:solidFill>
                <a:latin typeface="Algerian" pitchFamily="82" charset="0"/>
              </a:rPr>
              <a:t>INDUCCIÓN PROGRAMA  “5 S”</a:t>
            </a:r>
            <a:endParaRPr lang="es-CO" sz="4000" b="1" dirty="0">
              <a:solidFill>
                <a:srgbClr val="6419C9"/>
              </a:solidFill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Durante la semana de inducción al iniciar el año académico, se presentó un documento donde los alumnos en equipos, lo trabajaron para </a:t>
            </a:r>
            <a:r>
              <a:rPr lang="es-CO" dirty="0" smtClean="0"/>
              <a:t>informase </a:t>
            </a:r>
            <a:r>
              <a:rPr lang="es-CO" dirty="0" smtClean="0"/>
              <a:t>sobre el contenido, objetivos y aplicaciones del programa. </a:t>
            </a:r>
          </a:p>
          <a:p>
            <a:pPr marL="0" indent="0" algn="ctr">
              <a:buNone/>
            </a:pPr>
            <a:r>
              <a:rPr lang="es-CO" dirty="0" smtClean="0">
                <a:hlinkClick r:id="rId3" action="ppaction://hlinkfile"/>
              </a:rPr>
              <a:t>(GUÍA)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714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6419C9"/>
            </a:gs>
            <a:gs pos="47000">
              <a:schemeClr val="tx1"/>
            </a:gs>
            <a:gs pos="60001">
              <a:srgbClr val="2E6792"/>
            </a:gs>
            <a:gs pos="71001">
              <a:srgbClr val="107210"/>
            </a:gs>
            <a:gs pos="81000">
              <a:srgbClr val="FF0000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02198" y="980728"/>
            <a:ext cx="790225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CO" sz="5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  <a:ea typeface="+mj-ea"/>
                <a:cs typeface="+mj-cs"/>
              </a:rPr>
              <a:t>ELECCIÓN INTEGRANTES</a:t>
            </a:r>
          </a:p>
          <a:p>
            <a:pPr algn="ctr"/>
            <a:r>
              <a:rPr lang="es-CO" sz="5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  <a:ea typeface="+mj-ea"/>
                <a:cs typeface="+mj-cs"/>
              </a:rPr>
              <a:t> COMITÉS DE </a:t>
            </a:r>
          </a:p>
          <a:p>
            <a:pPr algn="ctr"/>
            <a:r>
              <a:rPr lang="es-CO" sz="5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  <a:ea typeface="+mj-ea"/>
                <a:cs typeface="+mj-cs"/>
              </a:rPr>
              <a:t>MEDIO AMBIENTE </a:t>
            </a:r>
          </a:p>
          <a:p>
            <a:pPr algn="ctr"/>
            <a:r>
              <a:rPr lang="es-CO" sz="5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  <a:ea typeface="+mj-ea"/>
                <a:cs typeface="+mj-cs"/>
              </a:rPr>
              <a:t>EN CADA GRUPO</a:t>
            </a:r>
            <a:endParaRPr lang="es-ES" sz="54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50000">
              <a:srgbClr val="FFC000"/>
            </a:gs>
            <a:gs pos="25000">
              <a:srgbClr val="17A917"/>
            </a:gs>
            <a:gs pos="75000">
              <a:schemeClr val="tx1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19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Circular para cada director de grupo. </a:t>
            </a:r>
            <a:endParaRPr lang="es-CO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O" sz="1800" dirty="0" smtClean="0">
                <a:solidFill>
                  <a:schemeClr val="bg1"/>
                </a:solidFill>
                <a:hlinkClick r:id="rId3" action="ppaction://hlinkfile"/>
              </a:rPr>
              <a:t>(VER)</a:t>
            </a:r>
            <a:endParaRPr lang="es-CO" sz="1800" dirty="0" smtClean="0">
              <a:solidFill>
                <a:schemeClr val="bg1"/>
              </a:solidFill>
            </a:endParaRPr>
          </a:p>
          <a:p>
            <a:r>
              <a:rPr lang="es-CO" sz="3600" dirty="0" smtClean="0">
                <a:solidFill>
                  <a:schemeClr val="bg1"/>
                </a:solidFill>
              </a:rPr>
              <a:t>Sensibilización </a:t>
            </a:r>
            <a:r>
              <a:rPr lang="es-CO" sz="3600" dirty="0" smtClean="0">
                <a:solidFill>
                  <a:schemeClr val="bg1"/>
                </a:solidFill>
              </a:rPr>
              <a:t>de los comités en </a:t>
            </a:r>
            <a:r>
              <a:rPr lang="es-CO" sz="3600" dirty="0" smtClean="0">
                <a:solidFill>
                  <a:schemeClr val="bg1"/>
                </a:solidFill>
              </a:rPr>
              <a:t>el </a:t>
            </a:r>
            <a:r>
              <a:rPr lang="es-CO" sz="3600" smtClean="0">
                <a:solidFill>
                  <a:schemeClr val="bg1"/>
                </a:solidFill>
              </a:rPr>
              <a:t>auditorio.</a:t>
            </a:r>
            <a:r>
              <a:rPr lang="es-CO" sz="1800" smtClean="0">
                <a:solidFill>
                  <a:schemeClr val="bg1"/>
                </a:solidFill>
              </a:rPr>
              <a:t>. </a:t>
            </a:r>
            <a:endParaRPr lang="es-CO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sz="1800" dirty="0" smtClean="0">
              <a:solidFill>
                <a:schemeClr val="bg1"/>
              </a:solidFill>
            </a:endParaRPr>
          </a:p>
          <a:p>
            <a:r>
              <a:rPr lang="es-CO" sz="3600" dirty="0" smtClean="0">
                <a:solidFill>
                  <a:schemeClr val="bg1"/>
                </a:solidFill>
              </a:rPr>
              <a:t>Funciones de los comités en cada grupo.</a:t>
            </a:r>
          </a:p>
          <a:p>
            <a:pPr marL="0" indent="0" algn="ctr">
              <a:buNone/>
            </a:pPr>
            <a:r>
              <a:rPr lang="es-CO" sz="1800" dirty="0">
                <a:hlinkClick r:id="rId4" action="ppaction://hlinkfile"/>
              </a:rPr>
              <a:t>(VER</a:t>
            </a:r>
            <a:r>
              <a:rPr lang="es-CO" sz="1800" dirty="0" smtClean="0">
                <a:hlinkClick r:id="rId4" action="ppaction://hlinkfile"/>
              </a:rPr>
              <a:t>)</a:t>
            </a:r>
            <a:endParaRPr lang="es-CO" sz="3600" dirty="0" smtClean="0">
              <a:solidFill>
                <a:schemeClr val="bg1"/>
              </a:solidFill>
            </a:endParaRPr>
          </a:p>
          <a:p>
            <a:r>
              <a:rPr lang="es-CO" sz="3600" dirty="0" smtClean="0">
                <a:solidFill>
                  <a:schemeClr val="bg1"/>
                </a:solidFill>
              </a:rPr>
              <a:t>Comités de cada  grupo.  </a:t>
            </a:r>
            <a:r>
              <a:rPr lang="es-CO" sz="1800" dirty="0" smtClean="0">
                <a:solidFill>
                  <a:schemeClr val="bg1"/>
                </a:solidFill>
                <a:hlinkClick r:id="rId5" action="ppaction://hlinkfile"/>
              </a:rPr>
              <a:t>(VER)</a:t>
            </a:r>
            <a:endParaRPr lang="es-CO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sz="3600" dirty="0" smtClean="0">
                <a:solidFill>
                  <a:schemeClr val="bg1"/>
                </a:solidFill>
              </a:rPr>
              <a:t> </a:t>
            </a:r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17553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CD21C"/>
            </a:gs>
            <a:gs pos="38500">
              <a:schemeClr val="tx1"/>
            </a:gs>
            <a:gs pos="27000">
              <a:srgbClr val="31BFDB"/>
            </a:gs>
            <a:gs pos="75000">
              <a:srgbClr val="FFFF00"/>
            </a:gs>
            <a:gs pos="50000">
              <a:srgbClr val="FF0000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gradFill>
            <a:gsLst>
              <a:gs pos="0">
                <a:srgbClr val="FF3399"/>
              </a:gs>
              <a:gs pos="80000">
                <a:srgbClr val="0B9AA5"/>
              </a:gs>
              <a:gs pos="25000">
                <a:srgbClr val="1CD21C"/>
              </a:gs>
              <a:gs pos="50000">
                <a:srgbClr val="FFFF00"/>
              </a:gs>
              <a:gs pos="64000">
                <a:schemeClr val="tx1"/>
              </a:gs>
              <a:gs pos="100000">
                <a:srgbClr val="6419C9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44824"/>
            <a:ext cx="7416824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CONCURSO </a:t>
            </a:r>
            <a:endParaRPr lang="es-CO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  <a:ea typeface="+mj-ea"/>
              <a:cs typeface="+mj-cs"/>
            </a:endParaRPr>
          </a:p>
          <a:p>
            <a:pPr algn="ctr"/>
            <a:r>
              <a:rPr lang="es-C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MEJOR </a:t>
            </a:r>
          </a:p>
          <a:p>
            <a:pPr algn="ctr"/>
            <a:r>
              <a:rPr lang="es-C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AULA </a:t>
            </a:r>
            <a:r>
              <a:rPr lang="es-CO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DECORADA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988</TotalTime>
  <Words>283</Words>
  <Application>Microsoft Office PowerPoint</Application>
  <PresentationFormat>Presentación en pantalla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        </vt:lpstr>
      <vt:lpstr>Presentación de PowerPoint</vt:lpstr>
      <vt:lpstr>   INSTITUCIÓN EDUCATIVA CASD José María Espinosa Prieto Calle 99 Nº 72 – 192  PBX: 472 13 13   FAX 237 97 80            E-Mail: ie.casd@medellin.gov.co www.casdmedellin.edu.co </vt:lpstr>
      <vt:lpstr>INSTITUCIÓN EDUCATIVA CASD José María Espinosa Prieto Calle 99 Nº 72 – 192  PBX: 472 13 13   FAX 237 97 80            E-Mail: ie.casd@medellin.gov.co www.casdmedellin.edu.co </vt:lpstr>
      <vt:lpstr>Presentación de PowerPoint</vt:lpstr>
      <vt:lpstr>INDUCCIÓN PROGRAMA  “5 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INSTITUCIÓN EDUCATIVA CASD José María Espinosa Prieto Calle 99 Nº 72 – 192  PBX: 472 13 13   FAX 237 97 80            E-Mail: ie.casd@medellin.gov.co www.casdmedellin.edu.co 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SECRETARIA</cp:lastModifiedBy>
  <cp:revision>112</cp:revision>
  <dcterms:created xsi:type="dcterms:W3CDTF">2012-07-31T01:04:33Z</dcterms:created>
  <dcterms:modified xsi:type="dcterms:W3CDTF">2013-05-29T18:47:01Z</dcterms:modified>
</cp:coreProperties>
</file>